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3"/>
  </p:notesMasterIdLst>
  <p:sldIdLst>
    <p:sldId id="256" r:id="rId5"/>
    <p:sldId id="275" r:id="rId6"/>
    <p:sldId id="273" r:id="rId7"/>
    <p:sldId id="257" r:id="rId8"/>
    <p:sldId id="258" r:id="rId9"/>
    <p:sldId id="276" r:id="rId10"/>
    <p:sldId id="297" r:id="rId11"/>
    <p:sldId id="277" r:id="rId12"/>
    <p:sldId id="298" r:id="rId13"/>
    <p:sldId id="282" r:id="rId14"/>
    <p:sldId id="278" r:id="rId15"/>
    <p:sldId id="268" r:id="rId16"/>
    <p:sldId id="289" r:id="rId17"/>
    <p:sldId id="267" r:id="rId18"/>
    <p:sldId id="290" r:id="rId19"/>
    <p:sldId id="266" r:id="rId20"/>
    <p:sldId id="299" r:id="rId21"/>
    <p:sldId id="272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905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152AEE8-9F3E-1F9F-2AB9-A74F26BE7C84}" v="520" dt="2026-01-20T05:52:10.975"/>
    <p1510:client id="{32865031-2DAB-6476-568E-04D932259378}" v="115" dt="2026-01-20T05:12:35.965"/>
    <p1510:client id="{582EFA7B-43CC-FCC3-9217-AFAF3281A335}" v="63" dt="2026-01-20T20:19:30.5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233052-DB4C-3244-84BE-B826969A6752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A82735-CDFE-C640-96B3-69E8C64A2C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4730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sdccd0.sharepoint.com/:b:/r/sites/CityCollegeProfesionalLearning/Shared%20Documents/General/%5B01%5D%20Management/%5B02%5D%20Flex%20%26%20Travel%20(AB1725)/%5B02%5D%20Flexible%20Calendar%20Program%20(Flex)/%5B01%5D%20WOPL/New%20Faculty%20Pre-Semester%20Orientation/Spring/Event%20Program%20New%20Faculty%20Pre-Semester%20Orientation-Welcome%20SP2025.pdf?csf=1&amp;web=1&amp;e=Hkyz2e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sdccd0.sharepoint.com/:b:/s/CityCollegeProfesionalLearning/EROuhMeuTDVJoN6OOP2sszkBurBQ8tVjojs5VASLMm5Wow?e=3QLoON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/>
              <a:buChar char="•"/>
            </a:pPr>
            <a:r>
              <a:rPr lang="en-US">
                <a:ea typeface="Calibri" panose="020F0502020204030204"/>
                <a:cs typeface="Calibri" panose="020F0502020204030204"/>
              </a:rPr>
              <a:t>Play music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ea typeface="Calibri" panose="020F0502020204030204"/>
                <a:cs typeface="Calibri" panose="020F0502020204030204"/>
              </a:rPr>
              <a:t>Check-in (iPad)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ea typeface="Calibri" panose="020F0502020204030204"/>
                <a:cs typeface="Calibri" panose="020F0502020204030204"/>
              </a:rPr>
              <a:t>Hand out bingo cards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A82735-CDFE-C640-96B3-69E8C64A2C9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32484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(activity time 15-minutes)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ea typeface="Calibri"/>
                <a:cs typeface="Calibri"/>
              </a:rPr>
              <a:t>Thank you for joining us today! (the person speaking introduces themselves only)</a:t>
            </a:r>
            <a:endParaRPr lang="en-US"/>
          </a:p>
          <a:p>
            <a:pPr marL="171450" indent="-171450">
              <a:buFont typeface="Arial"/>
              <a:buChar char="•"/>
            </a:pPr>
            <a:r>
              <a:rPr lang="en-US">
                <a:ea typeface="Calibri"/>
                <a:cs typeface="Calibri"/>
              </a:rPr>
              <a:t>This workshop is designed for new faculty (f/t and p/t) who have been with the college for one or two semesters 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ea typeface="Calibri"/>
                <a:cs typeface="Calibri"/>
                <a:hlinkClick r:id="rId3"/>
              </a:rPr>
              <a:t>Agenda</a:t>
            </a:r>
            <a:r>
              <a:rPr lang="en-US">
                <a:ea typeface="Calibri"/>
                <a:cs typeface="Calibri"/>
              </a:rPr>
              <a:t> - You can attend all or some of today's session (share link via chat)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ea typeface="Calibri"/>
                <a:cs typeface="Calibri"/>
              </a:rPr>
              <a:t>Before we begin with formal introductions on who is presenting today we want set the tone for a friendly and informative day by engaging in small group </a:t>
            </a:r>
            <a:r>
              <a:rPr lang="en-US" err="1">
                <a:ea typeface="Calibri"/>
                <a:cs typeface="Calibri"/>
              </a:rPr>
              <a:t>shareouts</a:t>
            </a:r>
            <a:r>
              <a:rPr lang="en-US">
                <a:ea typeface="Calibri"/>
                <a:cs typeface="Calibri"/>
              </a:rPr>
              <a:t>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A82735-CDFE-C640-96B3-69E8C64A2C9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60220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/>
              <a:buChar char="•"/>
            </a:pPr>
            <a:r>
              <a:rPr lang="en-US">
                <a:ea typeface="Calibri"/>
                <a:cs typeface="Calibri"/>
              </a:rPr>
              <a:t>Questions </a:t>
            </a:r>
            <a:r>
              <a:rPr lang="en-US">
                <a:ea typeface="Calibri"/>
                <a:cs typeface="Calibri"/>
                <a:hlinkClick r:id="rId3"/>
              </a:rPr>
              <a:t>PDF link</a:t>
            </a:r>
            <a:r>
              <a:rPr lang="en-US">
                <a:ea typeface="Calibri"/>
                <a:cs typeface="Calibri"/>
              </a:rPr>
              <a:t> to share to breakout rooms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A82735-CDFE-C640-96B3-69E8C64A2C9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58368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Save for 1:00 PM when Tillie will arrive on Zoom (10-minutes)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A82735-CDFE-C640-96B3-69E8C64A2C9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8269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(activity time 40-minutes)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A82735-CDFE-C640-96B3-69E8C64A2C9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539061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(activity time 2-hours from 10:00 AM – 12:00 PM)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A82735-CDFE-C640-96B3-69E8C64A2C9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13032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(activity time 1-hour from 1:00 PM – 2:00 PM)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A82735-CDFE-C640-96B3-69E8C64A2C94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34564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 panose="020F0502020204030204"/>
                <a:cs typeface="Calibri"/>
              </a:rPr>
              <a:t>(Marco)</a:t>
            </a:r>
          </a:p>
          <a:p>
            <a:pPr marL="285750" indent="-285750">
              <a:buFont typeface="Arial"/>
              <a:buChar char="•"/>
            </a:pPr>
            <a:r>
              <a:rPr lang="en-US">
                <a:cs typeface="Calibri"/>
              </a:rPr>
              <a:t>Flex hours are (roughly) determined by the number of classroom hours you are assigned* (what you see in the system is what you owe) 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>
                <a:cs typeface="Calibri"/>
              </a:rPr>
              <a:t>Department meetings are allowable for part-time faculty </a:t>
            </a:r>
            <a:endParaRPr lang="en-US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cs typeface="Calibri"/>
              </a:rPr>
              <a:t>Independent projects contact is Don Long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>
                <a:cs typeface="Calibri"/>
              </a:rPr>
              <a:t>Independent projects can be any outside workshop or activity that will fulfill an instructional improvement category </a:t>
            </a:r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A82735-CDFE-C640-96B3-69E8C64A2C94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23127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(Marco)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ea typeface="Calibri"/>
                <a:cs typeface="Calibri"/>
              </a:rPr>
              <a:t>Touch on independent projects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ea typeface="Calibri"/>
                <a:cs typeface="Calibri"/>
              </a:rPr>
              <a:t>What if I forget my password?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A82735-CDFE-C640-96B3-69E8C64A2C94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26095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 panose="020F0502020204030204"/>
                <a:cs typeface="Calibri"/>
              </a:rPr>
              <a:t>(Marco) 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ea typeface="Calibri" panose="020F0502020204030204"/>
                <a:cs typeface="Calibri"/>
              </a:rPr>
              <a:t>We have a workgroup that approves requests 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ea typeface="Calibri" panose="020F0502020204030204"/>
                <a:cs typeface="Calibri"/>
              </a:rPr>
              <a:t>Explain what happens when they submit a request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A82735-CDFE-C640-96B3-69E8C64A2C94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871545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 panose="020F0502020204030204"/>
                <a:cs typeface="Calibri"/>
              </a:rPr>
              <a:t>(Marco)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A82735-CDFE-C640-96B3-69E8C64A2C94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86943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(Marco)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A82735-CDFE-C640-96B3-69E8C64A2C94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340454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A82735-CDFE-C640-96B3-69E8C64A2C94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57451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07D91F-E261-9217-06B8-AB8382F7AD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3124BC-03AD-6236-88F5-43B84C98F0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987E339-4EFC-E03E-BB29-2452B23E8C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448800" y="64928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0" i="0">
                <a:solidFill>
                  <a:schemeClr val="tx1">
                    <a:tint val="75000"/>
                  </a:schemeClr>
                </a:solidFill>
                <a:latin typeface="Whitney Book" pitchFamily="2" charset="0"/>
              </a:defRPr>
            </a:lvl1pPr>
          </a:lstStyle>
          <a:p>
            <a:fld id="{EABA9506-AF93-1644-9F4E-1F723E67BB6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74649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394EA-E4CA-F177-3AA7-F81F546A66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53CE7B-6E7D-12FD-A2DB-CD7974927F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577E60-D354-7A08-5ECE-50A522A38F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A9506-AF93-1644-9F4E-1F723E67BB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49022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B4BEC6-437A-9D84-50E3-2572603F55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DAAAC7-EEF2-510A-3442-7147B65E0C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D28C3D-FAEB-41F3-FBF8-E55192DC7D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BFC416-26C1-165C-ECAF-7F3796E055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A9506-AF93-1644-9F4E-1F723E67BB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74096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EE0E0C-9837-00F3-367D-700D07BD3B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B943DF-8155-8B22-5202-133397AF89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DDDD70-C5DA-E6A3-1436-18EF8A1A6D1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506D53-E976-C0F9-C16C-D4C24A195B4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667EB4-CBDF-45C8-F814-D148BB8D8D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A9506-AF93-1644-9F4E-1F723E67BB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47243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B1188-4C62-0CE5-84F3-A2C88D1490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4F27F0-E5A4-78FF-B23C-66E724A704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881ECD-6D7F-A625-2750-BAC2217142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D2236C-E9A9-8448-636E-9FA725B00E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3C436A4-6FCC-DC8F-4B8B-5258DC5418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0FCCC6E-AF32-43CE-0E11-5DB4E90304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746313C-747C-9B36-75C3-E8491E4792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A9506-AF93-1644-9F4E-1F723E67BB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83781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9A0B7-460B-6CD8-FB56-7285FCD316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4DC1D1-AE10-828E-0F25-86B9479D5D1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BA9506-AF93-1644-9F4E-1F723E67BB6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98223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0949ED-D65F-6376-98C7-0C46F6252DF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BA9506-AF93-1644-9F4E-1F723E67BB6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7328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D91F2-85A2-FD14-BD5E-1AC79F21B6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5A0B45-409A-5619-23C7-1488F65B07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D5184B-B160-85EF-2A80-C11F8C083B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F8D6C896-10AA-CDD5-3A4C-68D3B131549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BA9506-AF93-1644-9F4E-1F723E67BB6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1632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66FAE8-0C78-E708-3408-5EF3EBE737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793E1E3-E374-D546-ABE9-6881E7D830B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1FF94D-580F-33B0-CAF8-081DB8EC3E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CC64A4CD-2D3C-F2E8-38A4-B218CF0C835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BA9506-AF93-1644-9F4E-1F723E67BB6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42195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E55D3F-8F41-A2D8-4C26-4A369214DA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F82DDC-DE61-D3FD-10B1-3CAAD678D1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645213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E0884F5-AEDD-3C35-FF64-6499DAB641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B62A18-8B65-A2D6-AD46-E4B2F3D39B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184447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e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CCEAA49-4DA3-AE57-A4AB-9E81195F29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C12BE7-58EB-E4E7-7B4D-E4813259CB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6F6331-8C4D-7532-6710-5480C3E5A8C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448800" y="64928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0" i="0">
                <a:solidFill>
                  <a:schemeClr val="tx1">
                    <a:tint val="75000"/>
                  </a:schemeClr>
                </a:solidFill>
                <a:latin typeface="Whitney Book" pitchFamily="2" charset="0"/>
              </a:defRPr>
            </a:lvl1pPr>
          </a:lstStyle>
          <a:p>
            <a:fld id="{EABA9506-AF93-1644-9F4E-1F723E67BB6C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58C4579-EB88-E424-6523-99E498FE7FE4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6400800"/>
            <a:ext cx="3505200" cy="45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95962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i="0" kern="1200">
          <a:solidFill>
            <a:srgbClr val="A90533"/>
          </a:solidFill>
          <a:latin typeface="Whitney Black" pitchFamily="2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b="0" i="0" kern="1200">
          <a:solidFill>
            <a:schemeClr val="tx1"/>
          </a:solidFill>
          <a:latin typeface="Whitney Book" pitchFamily="2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b="0" i="0" kern="1200">
          <a:solidFill>
            <a:schemeClr val="tx1"/>
          </a:solidFill>
          <a:latin typeface="Whitney Book" pitchFamily="2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b="0" i="0" kern="1200">
          <a:solidFill>
            <a:schemeClr val="tx1"/>
          </a:solidFill>
          <a:latin typeface="Whitney Book" pitchFamily="2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Whitney Book" pitchFamily="2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Whitney Book" pitchFamily="2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sdccd0.sharepoint.com/:b:/s/CityCollegeProfesionalLearning/IQATroTHrkw1SaDejjj9rLM5ARIC8YU-ZId2FABl-pvaFlo?e=B6VlP4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dccd.edu/departments/educational-services/online/faculty/faculty_resources/index.aspx" TargetMode="External"/><Relationship Id="rId2" Type="http://schemas.openxmlformats.org/officeDocument/2006/relationships/hyperlink" Target="https://sdccd.instructure.com/enroll/JWFNLH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dccd.edu/departments/educational-services/online/faculty/online-faculty-certification.aspx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dcity.edu/students/welcome/index.aspx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s://forms.gle/mmCrLHsbUKyKhEe5A" TargetMode="Externa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93367-D827-AFB8-1AC8-3017814A015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latin typeface="Whitney Black"/>
              </a:rPr>
              <a:t>New Faculty Orientation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F80C0C5-E1A6-65BF-E599-2F5046734ED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Whitney Book"/>
              </a:rPr>
              <a:t>San Diego City College</a:t>
            </a:r>
          </a:p>
          <a:p>
            <a:r>
              <a:rPr lang="en-US" i="1" dirty="0">
                <a:latin typeface="Whitney Book"/>
              </a:rPr>
              <a:t>Office of Professional Learning</a:t>
            </a:r>
            <a:endParaRPr lang="en-US" i="1" dirty="0"/>
          </a:p>
          <a:p>
            <a:r>
              <a:rPr lang="en-US" dirty="0">
                <a:latin typeface="Whitney Book"/>
              </a:rPr>
              <a:t>Flex# 31306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A54421-8C4E-3635-8A09-C420495D85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448800" y="6492875"/>
            <a:ext cx="2743200" cy="365125"/>
          </a:xfrm>
        </p:spPr>
        <p:txBody>
          <a:bodyPr/>
          <a:lstStyle/>
          <a:p>
            <a:fld id="{EABA9506-AF93-1644-9F4E-1F723E67BB6C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6864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C0E25-2AD5-F9FC-7A9D-E4F2ED27A96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latin typeface="Whitney Black"/>
              </a:rPr>
              <a:t>Welcome!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C823B5-DEF6-5A2A-1FB7-9FDDAC82804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EABA9506-AF93-1644-9F4E-1F723E67BB6C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51928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06477-90EA-8144-7BBA-82EC8D10AC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US" dirty="0">
                <a:latin typeface="Whitney Black"/>
              </a:rPr>
              <a:t>Agenda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330B80-BC13-B132-0388-081433DA45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8800" y="6492875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EABA9506-AF93-1644-9F4E-1F723E67BB6C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1285411-F3CA-30A2-5A43-01B72F4193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6205927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latin typeface="Whitney Book"/>
              </a:rPr>
              <a:t>10:00 AM | Welcome</a:t>
            </a:r>
          </a:p>
          <a:p>
            <a:pPr marL="0" indent="0">
              <a:buNone/>
            </a:pPr>
            <a:r>
              <a:rPr lang="en-US" dirty="0">
                <a:latin typeface="Whitney Book"/>
              </a:rPr>
              <a:t>10:15 AM | Faculty Foundations</a:t>
            </a:r>
          </a:p>
          <a:p>
            <a:pPr marL="0" indent="0">
              <a:buNone/>
            </a:pPr>
            <a:r>
              <a:rPr lang="en-US" dirty="0">
                <a:latin typeface="Whitney Book"/>
              </a:rPr>
              <a:t>11:00 AM | Teaching Online w/Canvas</a:t>
            </a:r>
          </a:p>
          <a:p>
            <a:pPr marL="0" indent="0">
              <a:buNone/>
            </a:pPr>
            <a:r>
              <a:rPr lang="en-US">
                <a:latin typeface="Whitney Book"/>
              </a:rPr>
              <a:t>11:45 AM | Break</a:t>
            </a:r>
            <a:endParaRPr lang="en-US" dirty="0"/>
          </a:p>
          <a:p>
            <a:pPr marL="0" indent="0">
              <a:buNone/>
            </a:pPr>
            <a:r>
              <a:rPr lang="en-US">
                <a:latin typeface="Whitney Book"/>
              </a:rPr>
              <a:t>12:00 PM | Professional Learning</a:t>
            </a:r>
            <a:endParaRPr lang="en-US" dirty="0"/>
          </a:p>
          <a:p>
            <a:pPr marL="0" indent="0">
              <a:buNone/>
            </a:pPr>
            <a:r>
              <a:rPr lang="en-US" dirty="0">
                <a:latin typeface="Whitney Book"/>
              </a:rPr>
              <a:t>12:45 PM | Closing</a:t>
            </a:r>
            <a:endParaRPr lang="en-US" dirty="0"/>
          </a:p>
        </p:txBody>
      </p:sp>
      <p:pic>
        <p:nvPicPr>
          <p:cNvPr id="3" name="Picture 2" descr="A person standing in front of a screen&#10;&#10;AI-generated content may be incorrect.">
            <a:extLst>
              <a:ext uri="{FF2B5EF4-FFF2-40B4-BE49-F238E27FC236}">
                <a16:creationId xmlns:a16="http://schemas.microsoft.com/office/drawing/2014/main" id="{655E2965-9974-26FD-EC80-E21ABBE2E0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4968" y="1839387"/>
            <a:ext cx="4776798" cy="31790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4701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7D1BD-602B-7F44-FC23-A6FB1E5C86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/>
              <a:t>Community Building</a:t>
            </a:r>
          </a:p>
        </p:txBody>
      </p:sp>
      <p:pic>
        <p:nvPicPr>
          <p:cNvPr id="3" name="Picture 2" descr="A round stamp on a table&#10;&#10;AI-generated content may be incorrect.">
            <a:extLst>
              <a:ext uri="{FF2B5EF4-FFF2-40B4-BE49-F238E27FC236}">
                <a16:creationId xmlns:a16="http://schemas.microsoft.com/office/drawing/2014/main" id="{66BC1D4A-49B8-D1E2-6DCB-B06FAA98765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20809" b="-3"/>
          <a:stretch/>
        </p:blipFill>
        <p:spPr>
          <a:xfrm>
            <a:off x="838200" y="1825625"/>
            <a:ext cx="5181600" cy="4351338"/>
          </a:xfrm>
          <a:prstGeom prst="rect">
            <a:avLst/>
          </a:prstGeom>
          <a:noFill/>
        </p:spPr>
      </p:pic>
      <p:sp>
        <p:nvSpPr>
          <p:cNvPr id="15" name="Content Placeholder 3">
            <a:extLst>
              <a:ext uri="{FF2B5EF4-FFF2-40B4-BE49-F238E27FC236}">
                <a16:creationId xmlns:a16="http://schemas.microsoft.com/office/drawing/2014/main" id="{D422ED2D-796B-3A3F-893E-71C5623A4B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Whitney Book"/>
              </a:rPr>
              <a:t>5-7 minutes to make your world a smaller place </a:t>
            </a:r>
          </a:p>
          <a:p>
            <a:r>
              <a:rPr lang="en-US" dirty="0">
                <a:latin typeface="Whitney Book"/>
              </a:rPr>
              <a:t>In breakout rooms choose from the </a:t>
            </a:r>
            <a:r>
              <a:rPr lang="en-US" dirty="0">
                <a:latin typeface="Whitney Book"/>
                <a:hlinkClick r:id="rId4"/>
              </a:rPr>
              <a:t>list of questions</a:t>
            </a:r>
            <a:r>
              <a:rPr lang="en-US" dirty="0">
                <a:latin typeface="Whitney Book"/>
              </a:rPr>
              <a:t> by following the instructions</a:t>
            </a:r>
            <a:endParaRPr lang="en-US" dirty="0"/>
          </a:p>
          <a:p>
            <a:r>
              <a:rPr lang="en-US" dirty="0">
                <a:latin typeface="Whitney Book"/>
              </a:rPr>
              <a:t>Return to the main room when all questions have been asked/answered </a:t>
            </a:r>
          </a:p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0C2AEF-8767-B042-5975-2FABE081E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8800" y="6492875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EABA9506-AF93-1644-9F4E-1F723E67BB6C}" type="slidenum">
              <a:rPr lang="en-US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582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F63C35-7EBB-C3E9-8D3B-1D36011E1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3216" y="196486"/>
            <a:ext cx="10990288" cy="1338054"/>
          </a:xfrm>
        </p:spPr>
        <p:txBody>
          <a:bodyPr anchor="ctr">
            <a:normAutofit/>
          </a:bodyPr>
          <a:lstStyle/>
          <a:p>
            <a:r>
              <a:rPr lang="en-US" sz="4000" dirty="0">
                <a:latin typeface="Whitney Black"/>
              </a:rPr>
              <a:t>Welcome Message from the Office of Instruction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0B3CCC-D7FC-B59E-9665-A0E8643E4C4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24593" y="5529444"/>
            <a:ext cx="7136567" cy="95981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dirty="0">
                <a:latin typeface="Whitney Book"/>
              </a:rPr>
              <a:t>Matilda "Tillie" Chavez | Vice President of Instruction</a:t>
            </a:r>
            <a:endParaRPr lang="en-US" dirty="0"/>
          </a:p>
        </p:txBody>
      </p:sp>
      <p:pic>
        <p:nvPicPr>
          <p:cNvPr id="5" name="Picture 4" descr="Matlida Chavez in a blue dress speaking to someone out of the picture">
            <a:extLst>
              <a:ext uri="{FF2B5EF4-FFF2-40B4-BE49-F238E27FC236}">
                <a16:creationId xmlns:a16="http://schemas.microsoft.com/office/drawing/2014/main" id="{1C2FBBE8-8271-F790-FB80-97995F7896C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406" r="8404" b="-3"/>
          <a:stretch>
            <a:fillRect/>
          </a:stretch>
        </p:blipFill>
        <p:spPr>
          <a:xfrm>
            <a:off x="3786266" y="1538313"/>
            <a:ext cx="4613223" cy="3876650"/>
          </a:xfrm>
          <a:prstGeom prst="rect">
            <a:avLst/>
          </a:prstGeo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52C3A9-EE2B-4114-0957-9576D90A30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8800" y="6492875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EABA9506-AF93-1644-9F4E-1F723E67BB6C}" type="slidenum">
              <a:rPr lang="en-US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40496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B50C41-D0D6-47EC-6C5E-D3E5828F195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latin typeface="Whitney Black"/>
              </a:rPr>
              <a:t>Faculty Foundations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846448-FD2F-925D-653B-168969D7E6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EABA9506-AF93-1644-9F4E-1F723E67BB6C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92591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2FEB62-2530-E438-4CE6-33D1DD2980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Whitney Black"/>
              </a:rPr>
              <a:t>Resources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5051E2-046F-407C-A8F0-22F9C12CE9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Whitney Book"/>
              </a:rPr>
              <a:t>Faculty Onboarding Checklist</a:t>
            </a:r>
            <a:endParaRPr lang="en-US" dirty="0"/>
          </a:p>
          <a:p>
            <a:r>
              <a:rPr lang="en-US" dirty="0">
                <a:latin typeface="Whitney Book"/>
              </a:rPr>
              <a:t>Faculty Onboarding Resource Guide</a:t>
            </a:r>
            <a:endParaRPr lang="en-US" dirty="0"/>
          </a:p>
          <a:p>
            <a:r>
              <a:rPr lang="en-US" dirty="0">
                <a:latin typeface="Whitney Book"/>
              </a:rPr>
              <a:t>SDCCD Faculty Handbook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D7A17A-D809-2C67-12E7-328DA33E39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A9506-AF93-1644-9F4E-1F723E67BB6C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8399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F5AD47-ED73-A742-27C2-31A7F30CA0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9407" y="1122363"/>
            <a:ext cx="12220221" cy="2312343"/>
          </a:xfrm>
        </p:spPr>
        <p:txBody>
          <a:bodyPr>
            <a:normAutofit/>
          </a:bodyPr>
          <a:lstStyle/>
          <a:p>
            <a:r>
              <a:rPr lang="en-US" sz="5500" dirty="0">
                <a:latin typeface="Whitney Black"/>
              </a:rPr>
              <a:t>Teaching Online w/Canvas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CE9513-8C14-472D-A097-9EAB94F81FE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EABA9506-AF93-1644-9F4E-1F723E67BB6C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95920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0333BA-24D3-343E-2917-5E2B7C2DB2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Whitney Black"/>
              </a:rPr>
              <a:t>Resources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B76672-7CB6-EACE-6EED-A0B9B79D24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Whitney Book"/>
                <a:hlinkClick r:id="rId2"/>
              </a:rPr>
              <a:t>SDCCD Distance Education Toolkit</a:t>
            </a:r>
            <a:r>
              <a:rPr lang="en-US" dirty="0">
                <a:latin typeface="Whitney Book"/>
              </a:rPr>
              <a:t> (Canvas course) </a:t>
            </a:r>
          </a:p>
          <a:p>
            <a:r>
              <a:rPr lang="en-US" dirty="0">
                <a:latin typeface="Whitney Book"/>
              </a:rPr>
              <a:t>Online Learning Pathways </a:t>
            </a:r>
            <a:r>
              <a:rPr lang="en-US" dirty="0">
                <a:latin typeface="Whitney Book"/>
                <a:hlinkClick r:id="rId3"/>
              </a:rPr>
              <a:t>web resources</a:t>
            </a:r>
          </a:p>
          <a:p>
            <a:r>
              <a:rPr lang="en-US" dirty="0">
                <a:latin typeface="Whitney Book"/>
                <a:hlinkClick r:id="rId4"/>
              </a:rPr>
              <a:t>Online Faculty Certification Program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0348B5-21BB-AACD-5588-0446D9E0FA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A9506-AF93-1644-9F4E-1F723E67BB6C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2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5B6062-6143-8FC9-7184-132AF72C411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latin typeface="Whitney Black"/>
              </a:rPr>
              <a:t>Break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51B9A7-E835-1F59-B4B4-6A1328E75DA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Whitney Book"/>
              </a:rPr>
              <a:t>11:45 AM – 12:00 PM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270649-03C5-C775-53A2-84195645D3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EABA9506-AF93-1644-9F4E-1F723E67BB6C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29796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B50C41-D0D6-47EC-6C5E-D3E5828F195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latin typeface="Whitney Black"/>
              </a:rPr>
              <a:t>Professional Learning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846448-FD2F-925D-653B-168969D7E6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EABA9506-AF93-1644-9F4E-1F723E67BB6C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90947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FDC77B-0221-C976-79D3-210F0A482B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Whitney Black"/>
              </a:rPr>
              <a:t>Flexible Calendar Program (Flex)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1964AC-59A6-BC4A-46C1-2FF4098C8A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4461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ü"/>
            </a:pPr>
            <a:r>
              <a:rPr lang="en-US" dirty="0">
                <a:latin typeface="Whitney Book"/>
              </a:rPr>
              <a:t>"Flex" hours are paid professional learning time determined by your teaching load </a:t>
            </a:r>
            <a:endParaRPr lang="en-US" dirty="0"/>
          </a:p>
          <a:p>
            <a:pPr>
              <a:buFont typeface="Wingdings" panose="020B0604020202020204" pitchFamily="34" charset="0"/>
              <a:buChar char="ü"/>
            </a:pPr>
            <a:r>
              <a:rPr lang="en-US" dirty="0">
                <a:latin typeface="Whitney Book"/>
              </a:rPr>
              <a:t>You must enroll and submit your hours within the SDCCD "Flex System" </a:t>
            </a:r>
            <a:endParaRPr lang="en-US" dirty="0"/>
          </a:p>
          <a:p>
            <a:pPr>
              <a:buFont typeface="Wingdings" panose="020B0604020202020204" pitchFamily="34" charset="0"/>
              <a:buChar char="ü"/>
            </a:pPr>
            <a:r>
              <a:rPr lang="en-US" dirty="0">
                <a:latin typeface="Whitney Book"/>
              </a:rPr>
              <a:t> Part-time faculty may count School/department meetings towards flex</a:t>
            </a:r>
            <a:endParaRPr lang="en-US" dirty="0"/>
          </a:p>
          <a:p>
            <a:pPr>
              <a:buFont typeface="Wingdings" panose="020B0604020202020204" pitchFamily="34" charset="0"/>
              <a:buChar char="ü"/>
            </a:pPr>
            <a:r>
              <a:rPr lang="en-US" dirty="0">
                <a:latin typeface="Whitney Book"/>
              </a:rPr>
              <a:t> You may bank hours earned from the Fall into the Spring but not Spring into the Fall</a:t>
            </a:r>
          </a:p>
          <a:p>
            <a:pPr>
              <a:buFont typeface="Wingdings" panose="020B0604020202020204" pitchFamily="34" charset="0"/>
              <a:buChar char="ü"/>
            </a:pPr>
            <a:r>
              <a:rPr lang="en-US" dirty="0">
                <a:latin typeface="Whitney Book"/>
              </a:rPr>
              <a:t>May also submit Independent Projects for credit</a:t>
            </a:r>
          </a:p>
          <a:p>
            <a:pPr>
              <a:buFont typeface="Wingdings" panose="020B0604020202020204" pitchFamily="34" charset="0"/>
              <a:buChar char="ü"/>
            </a:pPr>
            <a:endParaRPr lang="en-US">
              <a:latin typeface="Whitney Book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61451A-B828-1A3B-924F-85CB59BC7A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A9506-AF93-1644-9F4E-1F723E67BB6C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9798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06477-90EA-8144-7BBA-82EC8D10AC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8298" y="265191"/>
            <a:ext cx="10515600" cy="1325563"/>
          </a:xfrm>
        </p:spPr>
        <p:txBody>
          <a:bodyPr/>
          <a:lstStyle/>
          <a:p>
            <a:r>
              <a:rPr lang="en-US" dirty="0">
                <a:latin typeface="Whitney Black"/>
              </a:rPr>
              <a:t>Locate, Enroll, &amp; Submit Your Flex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330B80-BC13-B132-0388-081433DA45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A9506-AF93-1644-9F4E-1F723E67BB6C}" type="slidenum">
              <a:rPr lang="en-US" smtClean="0"/>
              <a:t>13</a:t>
            </a:fld>
            <a:endParaRPr lang="en-US"/>
          </a:p>
        </p:txBody>
      </p:sp>
      <p:pic>
        <p:nvPicPr>
          <p:cNvPr id="27" name="Screen Recording 2025-01-22 at 5.37.20 PM">
            <a:hlinkClick r:id="" action="ppaction://media"/>
            <a:extLst>
              <a:ext uri="{FF2B5EF4-FFF2-40B4-BE49-F238E27FC236}">
                <a16:creationId xmlns:a16="http://schemas.microsoft.com/office/drawing/2014/main" id="{C2B1487A-F730-1326-6586-948A06D9C45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93398" y="1338276"/>
            <a:ext cx="7732088" cy="4809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0046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2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FDC77B-0221-C976-79D3-210F0A482B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Whitney Black"/>
              </a:rPr>
              <a:t>Professional Learning Funding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1964AC-59A6-BC4A-46C1-2FF4098C8A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4461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latin typeface="Whitney Book"/>
              </a:rPr>
              <a:t>All faculty are eligible to apply for professional learning funds to attend workshops, conferences, and travel. </a:t>
            </a:r>
          </a:p>
          <a:p>
            <a:r>
              <a:rPr lang="en-US">
                <a:latin typeface="Whitney Book"/>
              </a:rPr>
              <a:t>Full-time faculty are eligible for up to $1,200.00 a fiscal year and part-time faculty receive a portion commensurate with their teaching load (FTEF)</a:t>
            </a:r>
          </a:p>
          <a:p>
            <a:r>
              <a:rPr lang="en-US">
                <a:latin typeface="Whitney Book"/>
              </a:rPr>
              <a:t>Types of requests: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>
                <a:latin typeface="Whitney Book"/>
              </a:rPr>
              <a:t>Travel </a:t>
            </a:r>
            <a:endParaRPr lang="en-US"/>
          </a:p>
          <a:p>
            <a:pPr lvl="1">
              <a:buFont typeface="Courier New" panose="020B0604020202020204" pitchFamily="34" charset="0"/>
              <a:buChar char="o"/>
            </a:pPr>
            <a:r>
              <a:rPr lang="en-US">
                <a:latin typeface="Whitney Book"/>
              </a:rPr>
              <a:t>Non-Travel</a:t>
            </a:r>
            <a:endParaRPr lang="en-US"/>
          </a:p>
          <a:p>
            <a:r>
              <a:rPr lang="en-US">
                <a:latin typeface="Whitney Book"/>
              </a:rPr>
              <a:t>Need help? Contact anyone in Professional Learning and we will help you.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61451A-B828-1A3B-924F-85CB59BC7A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A9506-AF93-1644-9F4E-1F723E67BB6C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421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FDC77B-0221-C976-79D3-210F0A482B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US"/>
              <a:t>Visit Our Website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1964AC-59A6-BC4A-46C1-2FF4098C8A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>
              <a:buFont typeface="Wingdings" panose="020B0604020202020204" pitchFamily="34" charset="0"/>
              <a:buChar char="Ø"/>
            </a:pPr>
            <a:r>
              <a:rPr lang="en-US" dirty="0">
                <a:latin typeface="Whitney Book"/>
              </a:rPr>
              <a:t>College web homepage </a:t>
            </a:r>
            <a:endParaRPr lang="en-US" dirty="0"/>
          </a:p>
          <a:p>
            <a:pPr marL="457200" indent="-457200">
              <a:buFont typeface="Wingdings" panose="020B0604020202020204" pitchFamily="34" charset="0"/>
              <a:buChar char="Ø"/>
            </a:pPr>
            <a:r>
              <a:rPr lang="en-US" dirty="0">
                <a:latin typeface="Whitney Book"/>
              </a:rPr>
              <a:t>Faculty/Staff </a:t>
            </a:r>
            <a:endParaRPr lang="en-US" dirty="0"/>
          </a:p>
          <a:p>
            <a:pPr marL="457200" indent="-457200">
              <a:buFont typeface="Wingdings" panose="020B0604020202020204" pitchFamily="34" charset="0"/>
              <a:buChar char="Ø"/>
            </a:pPr>
            <a:r>
              <a:rPr lang="en-US" dirty="0">
                <a:latin typeface="Whitney Book"/>
              </a:rPr>
              <a:t>Professional Learning</a:t>
            </a:r>
          </a:p>
          <a:p>
            <a:pPr>
              <a:buFont typeface="Wingdings" panose="020B0604020202020204" pitchFamily="34" charset="0"/>
              <a:buChar char="Ø"/>
            </a:pPr>
            <a:endParaRPr lang="en-US"/>
          </a:p>
        </p:txBody>
      </p:sp>
      <p:pic>
        <p:nvPicPr>
          <p:cNvPr id="5" name="Picture 4" descr="Desktop Computer with keyboard and mouse, Computer Monitor Cartoon Mascot  Illustration Character Vector Clip-art Hand-drawn Logo Design">
            <a:extLst>
              <a:ext uri="{FF2B5EF4-FFF2-40B4-BE49-F238E27FC236}">
                <a16:creationId xmlns:a16="http://schemas.microsoft.com/office/drawing/2014/main" id="{A10723B9-A2FB-F05B-092F-BC939005030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-1187" t="5167" r="1335" b="8814"/>
          <a:stretch>
            <a:fillRect/>
          </a:stretch>
        </p:blipFill>
        <p:spPr>
          <a:xfrm>
            <a:off x="6172200" y="1825625"/>
            <a:ext cx="5173916" cy="4356829"/>
          </a:xfrm>
          <a:prstGeom prst="rect">
            <a:avLst/>
          </a:prstGeo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61451A-B828-1A3B-924F-85CB59BC7A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8800" y="6492875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EABA9506-AF93-1644-9F4E-1F723E67BB6C}" type="slidenum">
              <a:rPr lang="en-US" smtClean="0"/>
              <a:pPr>
                <a:spcAft>
                  <a:spcPts val="600"/>
                </a:spcAft>
              </a:pPr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93566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58CB51-B65B-B1F7-51D5-10AC53DC6A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Whitney Black"/>
              </a:rPr>
              <a:t>Last Recommendation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4B444A-E781-72E8-2845-C0C46F67B3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43026"/>
            <a:ext cx="10207656" cy="443393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Whitney Book"/>
              </a:rPr>
              <a:t>Schedule a </a:t>
            </a:r>
            <a:r>
              <a:rPr lang="en-US" dirty="0">
                <a:latin typeface="Whitney Book"/>
                <a:hlinkClick r:id="rId3"/>
              </a:rPr>
              <a:t>campus tour</a:t>
            </a:r>
            <a:r>
              <a:rPr lang="en-US" dirty="0">
                <a:latin typeface="Whitney Book"/>
              </a:rPr>
              <a:t> through the Welcome Center</a:t>
            </a:r>
            <a:endParaRPr lang="en-US" dirty="0"/>
          </a:p>
          <a:p>
            <a:pPr marL="0" indent="0">
              <a:buNone/>
            </a:pPr>
            <a:endParaRPr lang="en-US"/>
          </a:p>
          <a:p>
            <a:pPr lvl="1">
              <a:buFont typeface="Courier New" panose="020B0604020202020204" pitchFamily="34" charset="0"/>
              <a:buChar char="o"/>
            </a:pPr>
            <a:endParaRPr lang="en-US"/>
          </a:p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8B716E-7C77-1F70-5070-55FF8BCA2B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A9506-AF93-1644-9F4E-1F723E67BB6C}" type="slidenum">
              <a:rPr lang="en-US" smtClean="0"/>
              <a:t>16</a:t>
            </a:fld>
            <a:endParaRPr lang="en-US"/>
          </a:p>
        </p:txBody>
      </p:sp>
      <p:pic>
        <p:nvPicPr>
          <p:cNvPr id="6" name="Picture 5" descr="A person holding a sign&#10;&#10;AI-generated content may be incorrect.">
            <a:extLst>
              <a:ext uri="{FF2B5EF4-FFF2-40B4-BE49-F238E27FC236}">
                <a16:creationId xmlns:a16="http://schemas.microsoft.com/office/drawing/2014/main" id="{94B70D50-C901-E091-9561-1358F27F67E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9028" y="3248121"/>
            <a:ext cx="3308066" cy="2209031"/>
          </a:xfrm>
          <a:prstGeom prst="rect">
            <a:avLst/>
          </a:prstGeom>
        </p:spPr>
      </p:pic>
      <p:pic>
        <p:nvPicPr>
          <p:cNvPr id="9" name="Picture 8" descr="A group of people walking down a sidewalk&#10;&#10;AI-generated content may be incorrect.">
            <a:extLst>
              <a:ext uri="{FF2B5EF4-FFF2-40B4-BE49-F238E27FC236}">
                <a16:creationId xmlns:a16="http://schemas.microsoft.com/office/drawing/2014/main" id="{B9CBBBAC-F524-7291-1150-0FB213828BA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7341" y="2763212"/>
            <a:ext cx="2557319" cy="3417456"/>
          </a:xfrm>
          <a:prstGeom prst="rect">
            <a:avLst/>
          </a:prstGeom>
        </p:spPr>
      </p:pic>
      <p:pic>
        <p:nvPicPr>
          <p:cNvPr id="11" name="Picture 10" descr="A group of people walking up stairs&#10;&#10;AI-generated content may be incorrect.">
            <a:extLst>
              <a:ext uri="{FF2B5EF4-FFF2-40B4-BE49-F238E27FC236}">
                <a16:creationId xmlns:a16="http://schemas.microsoft.com/office/drawing/2014/main" id="{92CF39A3-7E57-1158-77EA-79952F2CEC2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24907" y="3248121"/>
            <a:ext cx="3331156" cy="2224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7073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D9A2A-AA08-92EB-8C4F-FD30B15EA7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US"/>
              <a:t>✅ Rate the Session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1268FF-61EB-FC87-864D-14B9D43FFF4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Please take a moment to rate this session on our </a:t>
            </a:r>
            <a:r>
              <a:rPr lang="en-US">
                <a:hlinkClick r:id="rId2"/>
              </a:rPr>
              <a:t>evaluation form</a:t>
            </a:r>
            <a:r>
              <a:rPr lang="en-US"/>
              <a:t>.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A03D604-C32F-6118-2192-3E5F2C400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282" r="32392"/>
          <a:stretch>
            <a:fillRect/>
          </a:stretch>
        </p:blipFill>
        <p:spPr>
          <a:xfrm>
            <a:off x="6172200" y="1825625"/>
            <a:ext cx="5181600" cy="4351338"/>
          </a:xfrm>
          <a:prstGeom prst="rect">
            <a:avLst/>
          </a:prstGeo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B54943-3F8B-2744-1681-73211A8B3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8800" y="6492875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EABA9506-AF93-1644-9F4E-1F723E67BB6C}" type="slidenum">
              <a:rPr lang="en-US" smtClean="0"/>
              <a:pPr>
                <a:spcAft>
                  <a:spcPts val="600"/>
                </a:spcAft>
              </a:pPr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24326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8B716E-7C77-1F70-5070-55FF8BCA2B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EABA9506-AF93-1644-9F4E-1F723E67BB6C}" type="slidenum">
              <a:rPr lang="en-US" smtClean="0"/>
              <a:pPr>
                <a:spcAft>
                  <a:spcPts val="600"/>
                </a:spcAft>
              </a:pPr>
              <a:t>18</a:t>
            </a:fld>
            <a:endParaRPr lang="en-US"/>
          </a:p>
        </p:txBody>
      </p:sp>
      <p:pic>
        <p:nvPicPr>
          <p:cNvPr id="2" name="Picture 1" descr="A close up of a sign&#10;&#10;AI-generated content may be incorrect.">
            <a:extLst>
              <a:ext uri="{FF2B5EF4-FFF2-40B4-BE49-F238E27FC236}">
                <a16:creationId xmlns:a16="http://schemas.microsoft.com/office/drawing/2014/main" id="{759035D7-6FFD-6382-4178-1F58237F0C1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2287" b="1875"/>
          <a:stretch/>
        </p:blipFill>
        <p:spPr>
          <a:xfrm>
            <a:off x="4091625" y="1597176"/>
            <a:ext cx="3642509" cy="3668884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465348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6bfcd816-e56f-47bd-9a30-5cc435895882">
      <Terms xmlns="http://schemas.microsoft.com/office/infopath/2007/PartnerControls"/>
    </lcf76f155ced4ddcb4097134ff3c332f>
    <TaxCatchAll xmlns="5ee0d876-fcf5-4c0d-9b32-fb685df24ea6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729061CF610754492C178F0438DC655" ma:contentTypeVersion="17" ma:contentTypeDescription="Create a new document." ma:contentTypeScope="" ma:versionID="fefd72b50ddccbf47e069e29fce815bb">
  <xsd:schema xmlns:xsd="http://www.w3.org/2001/XMLSchema" xmlns:xs="http://www.w3.org/2001/XMLSchema" xmlns:p="http://schemas.microsoft.com/office/2006/metadata/properties" xmlns:ns2="6bfcd816-e56f-47bd-9a30-5cc435895882" xmlns:ns3="5ee0d876-fcf5-4c0d-9b32-fb685df24ea6" targetNamespace="http://schemas.microsoft.com/office/2006/metadata/properties" ma:root="true" ma:fieldsID="f9cc618b24ae935a9abff378ec1521e6" ns2:_="" ns3:_="">
    <xsd:import namespace="6bfcd816-e56f-47bd-9a30-5cc435895882"/>
    <xsd:import namespace="5ee0d876-fcf5-4c0d-9b32-fb685df24ea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ObjectDetectorVersions" minOccurs="0"/>
                <xsd:element ref="ns2:MediaServiceOCR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bfcd816-e56f-47bd-9a30-5cc43589588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15" nillable="true" ma:taxonomy="true" ma:internalName="lcf76f155ced4ddcb4097134ff3c332f" ma:taxonomyFieldName="MediaServiceImageTags" ma:displayName="Image Tags" ma:readOnly="false" ma:fieldId="{5cf76f15-5ced-4ddc-b409-7134ff3c332f}" ma:taxonomyMulti="true" ma:sspId="5623f574-7200-4a29-981e-196d7702f328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7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2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OCR" ma:index="2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SearchProperties" ma:index="2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4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ee0d876-fcf5-4c0d-9b32-fb685df24ea6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6" nillable="true" ma:displayName="Taxonomy Catch All Column" ma:hidden="true" ma:list="{20cb6504-acee-4ba2-9237-37da5a0842d9}" ma:internalName="TaxCatchAll" ma:showField="CatchAllData" ma:web="5ee0d876-fcf5-4c0d-9b32-fb685df24ea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B47BD45-D20A-4BBD-850D-A65582784C40}">
  <ds:schemaRefs>
    <ds:schemaRef ds:uri="5ee0d876-fcf5-4c0d-9b32-fb685df24ea6"/>
    <ds:schemaRef ds:uri="6bfcd816-e56f-47bd-9a30-5cc435895882"/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DDE2FDA4-8999-4212-B141-970BE9F7A37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bfcd816-e56f-47bd-9a30-5cc435895882"/>
    <ds:schemaRef ds:uri="5ee0d876-fcf5-4c0d-9b32-fb685df24ea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4FA3764-B348-41CC-AC22-4D9FC4FE14B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18</Slides>
  <Notes>13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New Faculty Orientation</vt:lpstr>
      <vt:lpstr>Welcome!</vt:lpstr>
      <vt:lpstr>Agenda</vt:lpstr>
      <vt:lpstr>Community Building</vt:lpstr>
      <vt:lpstr>Welcome Message from the Office of Instruction</vt:lpstr>
      <vt:lpstr>Faculty Foundations</vt:lpstr>
      <vt:lpstr>Resources</vt:lpstr>
      <vt:lpstr>Teaching Online w/Canvas</vt:lpstr>
      <vt:lpstr>Resources</vt:lpstr>
      <vt:lpstr>Break</vt:lpstr>
      <vt:lpstr>Professional Learning</vt:lpstr>
      <vt:lpstr>Flexible Calendar Program (Flex)</vt:lpstr>
      <vt:lpstr>Locate, Enroll, &amp; Submit Your Flex</vt:lpstr>
      <vt:lpstr>Professional Learning Funding </vt:lpstr>
      <vt:lpstr>Visit Our Website</vt:lpstr>
      <vt:lpstr>Last Recommendation</vt:lpstr>
      <vt:lpstr>✅ Rate the Session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Cesar Gumapas</dc:creator>
  <cp:revision>182</cp:revision>
  <dcterms:created xsi:type="dcterms:W3CDTF">2022-08-01T19:53:48Z</dcterms:created>
  <dcterms:modified xsi:type="dcterms:W3CDTF">2026-01-21T01:22:01Z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0x010100F729061CF610754492C178F0438DC655</vt:lpwstr>
  </property>
  <property fmtid="{D5CDD505-2E9C-101B-9397-08002B2CF9AE}" pid="3" name="MediaServiceImageTags">
    <vt:lpwstr/>
  </property>
</Properties>
</file>